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C103"/>
    <a:srgbClr val="CC3300"/>
    <a:srgbClr val="008000"/>
    <a:srgbClr val="FF00FF"/>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516" y="12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5D03086-ECFB-43A8-8CFF-ABB2E5CAF849}" type="datetimeFigureOut">
              <a:rPr lang="en-US" smtClean="0"/>
              <a:pPr/>
              <a:t>11/4/2016</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FF1F64B-4446-4656-A17E-4EEEF41B0FE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D03086-ECFB-43A8-8CFF-ABB2E5CAF849}" type="datetimeFigureOut">
              <a:rPr lang="en-US" smtClean="0"/>
              <a:pPr/>
              <a:t>11/4/2016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F1F64B-4446-4656-A17E-4EEEF41B0FE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D03086-ECFB-43A8-8CFF-ABB2E5CAF849}" type="datetimeFigureOut">
              <a:rPr lang="en-US" smtClean="0"/>
              <a:pPr/>
              <a:t>11/4/2016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F1F64B-4446-4656-A17E-4EEEF41B0FE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5D03086-ECFB-43A8-8CFF-ABB2E5CAF849}" type="datetimeFigureOut">
              <a:rPr lang="en-US" smtClean="0"/>
              <a:pPr/>
              <a:t>11/4/2016</a:t>
            </a:fld>
            <a:endParaRPr lang="en-IN"/>
          </a:p>
        </p:txBody>
      </p:sp>
      <p:sp>
        <p:nvSpPr>
          <p:cNvPr id="9" name="Slide Number Placeholder 8"/>
          <p:cNvSpPr>
            <a:spLocks noGrp="1"/>
          </p:cNvSpPr>
          <p:nvPr>
            <p:ph type="sldNum" sz="quarter" idx="15"/>
          </p:nvPr>
        </p:nvSpPr>
        <p:spPr/>
        <p:txBody>
          <a:bodyPr rtlCol="0"/>
          <a:lstStyle/>
          <a:p>
            <a:fld id="{0FF1F64B-4446-4656-A17E-4EEEF41B0FE9}"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5D03086-ECFB-43A8-8CFF-ABB2E5CAF849}" type="datetimeFigureOut">
              <a:rPr lang="en-US" smtClean="0"/>
              <a:pPr/>
              <a:t>11/4/2016</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FF1F64B-4446-4656-A17E-4EEEF41B0FE9}"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D03086-ECFB-43A8-8CFF-ABB2E5CAF849}" type="datetimeFigureOut">
              <a:rPr lang="en-US" smtClean="0"/>
              <a:pPr/>
              <a:t>11/4/2016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F1F64B-4446-4656-A17E-4EEEF41B0FE9}"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5D03086-ECFB-43A8-8CFF-ABB2E5CAF849}" type="datetimeFigureOut">
              <a:rPr lang="en-US" smtClean="0"/>
              <a:pPr/>
              <a:t>11/4/2016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FF1F64B-4446-4656-A17E-4EEEF41B0FE9}"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5D03086-ECFB-43A8-8CFF-ABB2E5CAF849}" type="datetimeFigureOut">
              <a:rPr lang="en-US" smtClean="0"/>
              <a:pPr/>
              <a:t>11/4/2016</a:t>
            </a:fld>
            <a:endParaRPr lang="en-IN"/>
          </a:p>
        </p:txBody>
      </p:sp>
      <p:sp>
        <p:nvSpPr>
          <p:cNvPr id="7" name="Slide Number Placeholder 6"/>
          <p:cNvSpPr>
            <a:spLocks noGrp="1"/>
          </p:cNvSpPr>
          <p:nvPr>
            <p:ph type="sldNum" sz="quarter" idx="11"/>
          </p:nvPr>
        </p:nvSpPr>
        <p:spPr/>
        <p:txBody>
          <a:bodyPr rtlCol="0"/>
          <a:lstStyle/>
          <a:p>
            <a:fld id="{0FF1F64B-4446-4656-A17E-4EEEF41B0FE9}"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D03086-ECFB-43A8-8CFF-ABB2E5CAF849}" type="datetimeFigureOut">
              <a:rPr lang="en-US" smtClean="0"/>
              <a:pPr/>
              <a:t>11/4/2016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FF1F64B-4446-4656-A17E-4EEEF41B0FE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5D03086-ECFB-43A8-8CFF-ABB2E5CAF849}" type="datetimeFigureOut">
              <a:rPr lang="en-US" smtClean="0"/>
              <a:pPr/>
              <a:t>11/4/2016</a:t>
            </a:fld>
            <a:endParaRPr lang="en-IN"/>
          </a:p>
        </p:txBody>
      </p:sp>
      <p:sp>
        <p:nvSpPr>
          <p:cNvPr id="22" name="Slide Number Placeholder 21"/>
          <p:cNvSpPr>
            <a:spLocks noGrp="1"/>
          </p:cNvSpPr>
          <p:nvPr>
            <p:ph type="sldNum" sz="quarter" idx="15"/>
          </p:nvPr>
        </p:nvSpPr>
        <p:spPr/>
        <p:txBody>
          <a:bodyPr rtlCol="0"/>
          <a:lstStyle/>
          <a:p>
            <a:fld id="{0FF1F64B-4446-4656-A17E-4EEEF41B0FE9}"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5D03086-ECFB-43A8-8CFF-ABB2E5CAF849}" type="datetimeFigureOut">
              <a:rPr lang="en-US" smtClean="0"/>
              <a:pPr/>
              <a:t>11/4/2016</a:t>
            </a:fld>
            <a:endParaRPr lang="en-IN"/>
          </a:p>
        </p:txBody>
      </p:sp>
      <p:sp>
        <p:nvSpPr>
          <p:cNvPr id="18" name="Slide Number Placeholder 17"/>
          <p:cNvSpPr>
            <a:spLocks noGrp="1"/>
          </p:cNvSpPr>
          <p:nvPr>
            <p:ph type="sldNum" sz="quarter" idx="11"/>
          </p:nvPr>
        </p:nvSpPr>
        <p:spPr/>
        <p:txBody>
          <a:bodyPr rtlCol="0"/>
          <a:lstStyle/>
          <a:p>
            <a:fld id="{0FF1F64B-4446-4656-A17E-4EEEF41B0FE9}"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5D03086-ECFB-43A8-8CFF-ABB2E5CAF849}" type="datetimeFigureOut">
              <a:rPr lang="en-US" smtClean="0"/>
              <a:pPr/>
              <a:t>11/4/2016</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FF1F64B-4446-4656-A17E-4EEEF41B0FE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643182"/>
            <a:ext cx="6172200" cy="928694"/>
          </a:xfrm>
        </p:spPr>
        <p:txBody>
          <a:bodyPr>
            <a:normAutofit fontScale="90000"/>
          </a:bodyPr>
          <a:lstStyle/>
          <a:p>
            <a:r>
              <a:rPr lang="en-US" dirty="0" smtClean="0"/>
              <a:t>                           BY </a:t>
            </a:r>
            <a:br>
              <a:rPr lang="en-US" dirty="0" smtClean="0"/>
            </a:br>
            <a:r>
              <a:rPr lang="en-US" sz="3100" dirty="0" smtClean="0">
                <a:solidFill>
                  <a:srgbClr val="C00000"/>
                </a:solidFill>
              </a:rPr>
              <a:t>            STEPHEN LEACOCK </a:t>
            </a:r>
            <a:endParaRPr lang="en-IN" sz="3100" dirty="0">
              <a:solidFill>
                <a:srgbClr val="C00000"/>
              </a:solidFill>
            </a:endParaRPr>
          </a:p>
        </p:txBody>
      </p:sp>
      <p:sp>
        <p:nvSpPr>
          <p:cNvPr id="3" name="Subtitle 2"/>
          <p:cNvSpPr>
            <a:spLocks noGrp="1"/>
          </p:cNvSpPr>
          <p:nvPr>
            <p:ph type="subTitle" idx="1"/>
          </p:nvPr>
        </p:nvSpPr>
        <p:spPr>
          <a:xfrm>
            <a:off x="2286000" y="4214818"/>
            <a:ext cx="6172200" cy="1928826"/>
          </a:xfrm>
        </p:spPr>
        <p:txBody>
          <a:bodyPr/>
          <a:lstStyle/>
          <a:p>
            <a:r>
              <a:rPr lang="en-US" dirty="0" smtClean="0"/>
              <a:t>Prepared by </a:t>
            </a:r>
          </a:p>
          <a:p>
            <a:endParaRPr lang="en-US" dirty="0" smtClean="0"/>
          </a:p>
          <a:p>
            <a:r>
              <a:rPr lang="en-US" sz="2800" dirty="0" smtClean="0">
                <a:solidFill>
                  <a:srgbClr val="0070C0"/>
                </a:solidFill>
              </a:rPr>
              <a:t>        </a:t>
            </a:r>
            <a:r>
              <a:rPr lang="en-US" sz="2800" dirty="0" err="1" smtClean="0">
                <a:solidFill>
                  <a:srgbClr val="0070C0"/>
                </a:solidFill>
              </a:rPr>
              <a:t>V.Lydia</a:t>
            </a:r>
            <a:r>
              <a:rPr lang="en-US" sz="2800" dirty="0" smtClean="0">
                <a:solidFill>
                  <a:srgbClr val="0070C0"/>
                </a:solidFill>
              </a:rPr>
              <a:t> Vedam, </a:t>
            </a:r>
            <a:r>
              <a:rPr lang="en-US" dirty="0" smtClean="0"/>
              <a:t>M.A , </a:t>
            </a:r>
            <a:r>
              <a:rPr lang="en-US" dirty="0" err="1" smtClean="0"/>
              <a:t>M.Ed</a:t>
            </a:r>
            <a:r>
              <a:rPr lang="en-US" dirty="0" smtClean="0"/>
              <a:t>  </a:t>
            </a:r>
          </a:p>
          <a:p>
            <a:r>
              <a:rPr lang="en-US" dirty="0" smtClean="0"/>
              <a:t>	       </a:t>
            </a:r>
            <a:r>
              <a:rPr lang="en-US" sz="2400" dirty="0" smtClean="0">
                <a:solidFill>
                  <a:srgbClr val="27C103"/>
                </a:solidFill>
              </a:rPr>
              <a:t>Lecturer in English </a:t>
            </a:r>
            <a:endParaRPr lang="en-IN" sz="2400" dirty="0">
              <a:solidFill>
                <a:srgbClr val="27C103"/>
              </a:solidFill>
            </a:endParaRPr>
          </a:p>
        </p:txBody>
      </p:sp>
      <p:sp>
        <p:nvSpPr>
          <p:cNvPr id="4" name="Rectangle 3"/>
          <p:cNvSpPr/>
          <p:nvPr/>
        </p:nvSpPr>
        <p:spPr>
          <a:xfrm>
            <a:off x="2000232" y="571480"/>
            <a:ext cx="6572296" cy="1754326"/>
          </a:xfrm>
          <a:prstGeom prst="rect">
            <a:avLst/>
          </a:prstGeom>
          <a:solidFill>
            <a:srgbClr val="CC3300"/>
          </a:solidFill>
          <a:effectLst>
            <a:glow rad="228600">
              <a:schemeClr val="accent4">
                <a:satMod val="175000"/>
                <a:alpha val="40000"/>
              </a:schemeClr>
            </a:glow>
            <a:innerShdw blurRad="63500" dist="50800" dir="16200000">
              <a:prstClr val="black">
                <a:alpha val="50000"/>
              </a:prstClr>
            </a:innerShdw>
          </a:effectLst>
        </p:spPr>
        <p:style>
          <a:lnRef idx="2">
            <a:schemeClr val="accent2"/>
          </a:lnRef>
          <a:fillRef idx="1">
            <a:schemeClr val="lt1"/>
          </a:fillRef>
          <a:effectRef idx="0">
            <a:schemeClr val="accent2"/>
          </a:effectRef>
          <a:fontRef idx="minor">
            <a:schemeClr val="dk1"/>
          </a:fontRef>
        </p:style>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5400" b="1" cap="none" spc="0" dirty="0" smtClean="0">
                <a:ln/>
                <a:solidFill>
                  <a:schemeClr val="bg1"/>
                </a:solidFill>
                <a:effectLst/>
              </a:rPr>
              <a:t>ARE THE RICH HAPPY?</a:t>
            </a:r>
            <a:endParaRPr lang="en-IN" sz="5400" b="1" cap="none" spc="0" dirty="0">
              <a:ln/>
              <a:solidFill>
                <a:schemeClr val="bg1"/>
              </a:solidFill>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028343"/>
            <a:ext cx="7858180" cy="4524315"/>
          </a:xfrm>
          <a:prstGeom prst="rect">
            <a:avLst/>
          </a:prstGeom>
        </p:spPr>
        <p:txBody>
          <a:bodyPr wrap="square">
            <a:spAutoFit/>
          </a:bodyPr>
          <a:lstStyle/>
          <a:p>
            <a:pPr algn="just" fontAlgn="base"/>
            <a:r>
              <a:rPr lang="en-IN" sz="2400" b="1" dirty="0">
                <a:solidFill>
                  <a:srgbClr val="7030A0"/>
                </a:solidFill>
                <a:latin typeface="Berlin Sans FB Demi" pitchFamily="34" charset="0"/>
              </a:rPr>
              <a:t>I saw such a case only a few nights ago at the house of the Ashcroft-Fowlers, where I was dining. As we went in to dinner, Mrs. Ashcroft-Fowler said in a quiet aside to her husband, "Has Meadows spoken?" He shook his head rather </a:t>
            </a:r>
            <a:r>
              <a:rPr lang="en-IN" sz="2400" b="1" dirty="0" smtClean="0">
                <a:solidFill>
                  <a:srgbClr val="7030A0"/>
                </a:solidFill>
                <a:latin typeface="Berlin Sans FB Demi" pitchFamily="34" charset="0"/>
              </a:rPr>
              <a:t>gloomily(thickly) </a:t>
            </a:r>
            <a:r>
              <a:rPr lang="en-IN" sz="2400" b="1" dirty="0">
                <a:solidFill>
                  <a:srgbClr val="7030A0"/>
                </a:solidFill>
                <a:latin typeface="Berlin Sans FB Demi" pitchFamily="34" charset="0"/>
              </a:rPr>
              <a:t>and answered, "No, he has said nothing yet." I saw them exchange a glance of quiet sympathy and mutual help, like people in trouble, who love one another.</a:t>
            </a:r>
          </a:p>
          <a:p>
            <a:pPr algn="just" fontAlgn="base"/>
            <a:r>
              <a:rPr lang="en-IN" sz="2400" b="1" dirty="0">
                <a:solidFill>
                  <a:srgbClr val="7030A0"/>
                </a:solidFill>
                <a:latin typeface="Berlin Sans FB Demi" pitchFamily="34" charset="0"/>
              </a:rPr>
              <a:t>They were old friends and my heart beat for them. All through the dinner as Meadows--he was their butler--poured out the wine with each course, I could feel that some great trouble was impending over my friends.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97346"/>
            <a:ext cx="7786742" cy="6271460"/>
          </a:xfrm>
          <a:prstGeom prst="rect">
            <a:avLst/>
          </a:prstGeom>
        </p:spPr>
        <p:txBody>
          <a:bodyPr wrap="square">
            <a:spAutoFit/>
          </a:bodyPr>
          <a:lstStyle/>
          <a:p>
            <a:pPr fontAlgn="base">
              <a:lnSpc>
                <a:spcPct val="150000"/>
              </a:lnSpc>
            </a:pPr>
            <a:r>
              <a:rPr lang="en-IN" b="1" dirty="0">
                <a:solidFill>
                  <a:srgbClr val="00B050"/>
                </a:solidFill>
                <a:latin typeface="Berlin Sans FB Demi" pitchFamily="34" charset="0"/>
              </a:rPr>
              <a:t>After Mrs. Ashcroft-Fowler had risen and left us, and we were alone over our port wine, I drew my chair near to Fowler's and I said, "My dear Fowler, I'm an old friend and you'll excuse me if I seem to be taking a liberty. But I can see that you and your wife are in trouble."</a:t>
            </a:r>
          </a:p>
          <a:p>
            <a:pPr fontAlgn="base">
              <a:lnSpc>
                <a:spcPct val="150000"/>
              </a:lnSpc>
            </a:pPr>
            <a:r>
              <a:rPr lang="en-IN" b="1" dirty="0">
                <a:solidFill>
                  <a:srgbClr val="00B050"/>
                </a:solidFill>
                <a:latin typeface="Berlin Sans FB Demi" pitchFamily="34" charset="0"/>
              </a:rPr>
              <a:t>"Yes," he said very sadly and quietly, "we are."</a:t>
            </a:r>
          </a:p>
          <a:p>
            <a:pPr fontAlgn="base">
              <a:lnSpc>
                <a:spcPct val="150000"/>
              </a:lnSpc>
            </a:pPr>
            <a:r>
              <a:rPr lang="en-IN" b="1" dirty="0">
                <a:solidFill>
                  <a:srgbClr val="00B050"/>
                </a:solidFill>
                <a:latin typeface="Berlin Sans FB Demi" pitchFamily="34" charset="0"/>
              </a:rPr>
              <a:t>"</a:t>
            </a:r>
            <a:r>
              <a:rPr lang="en-IN" b="1" dirty="0" smtClean="0">
                <a:solidFill>
                  <a:srgbClr val="00B050"/>
                </a:solidFill>
                <a:latin typeface="Berlin Sans FB Demi" pitchFamily="34" charset="0"/>
              </a:rPr>
              <a:t>Excuse </a:t>
            </a:r>
            <a:r>
              <a:rPr lang="en-IN" b="1" dirty="0">
                <a:solidFill>
                  <a:srgbClr val="00B050"/>
                </a:solidFill>
                <a:latin typeface="Berlin Sans FB Demi" pitchFamily="34" charset="0"/>
              </a:rPr>
              <a:t>me," I said. "Tell me--for it makes a thing easier if one talks about it--is it anything about Meadows?"</a:t>
            </a:r>
          </a:p>
          <a:p>
            <a:pPr fontAlgn="base">
              <a:lnSpc>
                <a:spcPct val="150000"/>
              </a:lnSpc>
            </a:pPr>
            <a:r>
              <a:rPr lang="en-IN" b="1" dirty="0">
                <a:solidFill>
                  <a:srgbClr val="00B050"/>
                </a:solidFill>
                <a:latin typeface="Berlin Sans FB Demi" pitchFamily="34" charset="0"/>
              </a:rPr>
              <a:t>"Yes," he said. "It is about Meadows."</a:t>
            </a:r>
          </a:p>
          <a:p>
            <a:pPr fontAlgn="base">
              <a:lnSpc>
                <a:spcPct val="150000"/>
              </a:lnSpc>
            </a:pPr>
            <a:r>
              <a:rPr lang="en-IN" b="1" dirty="0">
                <a:solidFill>
                  <a:srgbClr val="00B050"/>
                </a:solidFill>
                <a:latin typeface="Berlin Sans FB Demi" pitchFamily="34" charset="0"/>
              </a:rPr>
              <a:t>There was silence for a moment, but I knew already what Fowler was going to say. I could feel it coming."Meadows," he said presently, constraining himself to speak with as little emotion as possible, "is leaving us."</a:t>
            </a:r>
          </a:p>
          <a:p>
            <a:pPr fontAlgn="base">
              <a:lnSpc>
                <a:spcPct val="150000"/>
              </a:lnSpc>
            </a:pPr>
            <a:r>
              <a:rPr lang="en-IN" b="1" dirty="0">
                <a:solidFill>
                  <a:srgbClr val="00B050"/>
                </a:solidFill>
                <a:latin typeface="Berlin Sans FB Demi" pitchFamily="34" charset="0"/>
              </a:rPr>
              <a:t>"Poor old chap!" I said, taking his hand.</a:t>
            </a:r>
          </a:p>
          <a:p>
            <a:pPr fontAlgn="base">
              <a:lnSpc>
                <a:spcPct val="150000"/>
              </a:lnSpc>
            </a:pPr>
            <a:r>
              <a:rPr lang="en-IN" b="1" dirty="0">
                <a:solidFill>
                  <a:srgbClr val="00B050"/>
                </a:solidFill>
                <a:latin typeface="Berlin Sans FB Demi" pitchFamily="34" charset="0"/>
              </a:rPr>
              <a:t>"It's hard, isn't it?" he said. "Franklin left last winter--no fault of ours; we did everything we could--and now Meadows."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428605"/>
            <a:ext cx="7500990" cy="6324808"/>
          </a:xfrm>
          <a:prstGeom prst="rect">
            <a:avLst/>
          </a:prstGeom>
        </p:spPr>
        <p:txBody>
          <a:bodyPr wrap="square">
            <a:spAutoFit/>
          </a:bodyPr>
          <a:lstStyle/>
          <a:p>
            <a:pPr algn="just" fontAlgn="base">
              <a:lnSpc>
                <a:spcPct val="150000"/>
              </a:lnSpc>
            </a:pPr>
            <a:r>
              <a:rPr lang="en-IN" b="1" dirty="0">
                <a:solidFill>
                  <a:srgbClr val="0070C0"/>
                </a:solidFill>
                <a:latin typeface="Berlin Sans FB Demi" pitchFamily="34" charset="0"/>
              </a:rPr>
              <a:t>There was almost a </a:t>
            </a:r>
            <a:r>
              <a:rPr lang="en-IN" b="1" dirty="0" smtClean="0">
                <a:solidFill>
                  <a:srgbClr val="0070C0"/>
                </a:solidFill>
                <a:latin typeface="Berlin Sans FB Demi" pitchFamily="34" charset="0"/>
              </a:rPr>
              <a:t>sob(sadness) </a:t>
            </a:r>
            <a:r>
              <a:rPr lang="en-IN" b="1" dirty="0">
                <a:solidFill>
                  <a:srgbClr val="0070C0"/>
                </a:solidFill>
                <a:latin typeface="Berlin Sans FB Demi" pitchFamily="34" charset="0"/>
              </a:rPr>
              <a:t>in his voice.</a:t>
            </a:r>
          </a:p>
          <a:p>
            <a:pPr algn="just" fontAlgn="base">
              <a:lnSpc>
                <a:spcPct val="150000"/>
              </a:lnSpc>
            </a:pPr>
            <a:r>
              <a:rPr lang="en-IN" b="1" dirty="0">
                <a:solidFill>
                  <a:srgbClr val="0070C0"/>
                </a:solidFill>
                <a:latin typeface="Berlin Sans FB Demi" pitchFamily="34" charset="0"/>
              </a:rPr>
              <a:t>"He hasn't spoken definitely as yet," Fowler went on, "but we know there's hardly any chance of his staying."</a:t>
            </a:r>
          </a:p>
          <a:p>
            <a:pPr algn="just" fontAlgn="base">
              <a:lnSpc>
                <a:spcPct val="150000"/>
              </a:lnSpc>
            </a:pPr>
            <a:r>
              <a:rPr lang="en-IN" b="1" dirty="0">
                <a:solidFill>
                  <a:srgbClr val="0070C0"/>
                </a:solidFill>
                <a:latin typeface="Berlin Sans FB Demi" pitchFamily="34" charset="0"/>
              </a:rPr>
              <a:t>"Does he give any reason?" I asked.</a:t>
            </a:r>
          </a:p>
          <a:p>
            <a:pPr algn="just" fontAlgn="base">
              <a:lnSpc>
                <a:spcPct val="150000"/>
              </a:lnSpc>
            </a:pPr>
            <a:r>
              <a:rPr lang="en-IN" b="1" dirty="0">
                <a:solidFill>
                  <a:srgbClr val="0070C0"/>
                </a:solidFill>
                <a:latin typeface="Berlin Sans FB Demi" pitchFamily="34" charset="0"/>
              </a:rPr>
              <a:t>"Nothing specific," said Fowler. "It's just a sheer case of incompatibility. Meadows doesn't like us."</a:t>
            </a:r>
          </a:p>
          <a:p>
            <a:pPr algn="just" fontAlgn="base">
              <a:lnSpc>
                <a:spcPct val="150000"/>
              </a:lnSpc>
            </a:pPr>
            <a:r>
              <a:rPr lang="en-IN" b="1" dirty="0">
                <a:solidFill>
                  <a:srgbClr val="0070C0"/>
                </a:solidFill>
                <a:latin typeface="Berlin Sans FB Demi" pitchFamily="34" charset="0"/>
              </a:rPr>
              <a:t>He put his hand over his face and was silent.</a:t>
            </a:r>
          </a:p>
          <a:p>
            <a:pPr algn="just" fontAlgn="base">
              <a:lnSpc>
                <a:spcPct val="150000"/>
              </a:lnSpc>
            </a:pPr>
            <a:r>
              <a:rPr lang="en-IN" b="1" dirty="0">
                <a:solidFill>
                  <a:srgbClr val="0070C0"/>
                </a:solidFill>
                <a:latin typeface="Berlin Sans FB Demi" pitchFamily="34" charset="0"/>
              </a:rPr>
              <a:t>I left very quietly a little later, without going up to the drawing room. A few days afterwards I heard that Meadows had gone. The Ashcroft-Fowlers, I am told, are giving up in despair. They are going to take a little suite of ten rooms and four baths in the Grand Palaver Hotel, and rough it there for the winter.</a:t>
            </a:r>
          </a:p>
          <a:p>
            <a:pPr algn="just" fontAlgn="base">
              <a:lnSpc>
                <a:spcPct val="150000"/>
              </a:lnSpc>
            </a:pPr>
            <a:r>
              <a:rPr lang="en-IN" b="1" dirty="0">
                <a:solidFill>
                  <a:srgbClr val="0070C0"/>
                </a:solidFill>
                <a:latin typeface="Berlin Sans FB Demi" pitchFamily="34" charset="0"/>
              </a:rPr>
              <a:t>Yet one must not draw a picture of the rich in colours altogether gloomy. There are cases among them of genuine, light-hearted happiness</a:t>
            </a:r>
            <a:r>
              <a:rPr lang="en-IN" b="1" dirty="0" smtClean="0">
                <a:solidFill>
                  <a:srgbClr val="0070C0"/>
                </a:solidFill>
                <a:latin typeface="Berlin Sans FB Demi" pitchFamily="34" charset="0"/>
              </a:rPr>
              <a:t>.</a:t>
            </a:r>
            <a:endParaRPr lang="en-IN" b="1" dirty="0">
              <a:solidFill>
                <a:srgbClr val="0070C0"/>
              </a:solidFill>
              <a:latin typeface="Berlin Sans FB Dem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0"/>
            <a:ext cx="8143932" cy="6740307"/>
          </a:xfrm>
          <a:prstGeom prst="rect">
            <a:avLst/>
          </a:prstGeom>
        </p:spPr>
        <p:txBody>
          <a:bodyPr wrap="square">
            <a:spAutoFit/>
          </a:bodyPr>
          <a:lstStyle/>
          <a:p>
            <a:pPr algn="just" fontAlgn="base">
              <a:lnSpc>
                <a:spcPct val="150000"/>
              </a:lnSpc>
            </a:pPr>
            <a:r>
              <a:rPr lang="en-IN" dirty="0">
                <a:solidFill>
                  <a:srgbClr val="CC3300"/>
                </a:solidFill>
                <a:latin typeface="Berlin Sans FB Demi" pitchFamily="34" charset="0"/>
              </a:rPr>
              <a:t>"Poor old Edward </a:t>
            </a:r>
            <a:r>
              <a:rPr lang="en-IN" dirty="0" err="1">
                <a:solidFill>
                  <a:srgbClr val="CC3300"/>
                </a:solidFill>
                <a:latin typeface="Berlin Sans FB Demi" pitchFamily="34" charset="0"/>
              </a:rPr>
              <a:t>Overjoy</a:t>
            </a:r>
            <a:r>
              <a:rPr lang="en-IN" dirty="0">
                <a:solidFill>
                  <a:srgbClr val="CC3300"/>
                </a:solidFill>
                <a:latin typeface="Berlin Sans FB Demi" pitchFamily="34" charset="0"/>
              </a:rPr>
              <a:t>!" he said, as the motor moved out of sight.</a:t>
            </a:r>
          </a:p>
          <a:p>
            <a:pPr algn="just" fontAlgn="base">
              <a:lnSpc>
                <a:spcPct val="150000"/>
              </a:lnSpc>
            </a:pPr>
            <a:r>
              <a:rPr lang="en-IN" dirty="0">
                <a:solidFill>
                  <a:srgbClr val="CC3300"/>
                </a:solidFill>
                <a:latin typeface="Berlin Sans FB Demi" pitchFamily="34" charset="0"/>
              </a:rPr>
              <a:t>"What's wrong with him?" I asked.</a:t>
            </a:r>
          </a:p>
          <a:p>
            <a:pPr algn="just" fontAlgn="base">
              <a:lnSpc>
                <a:spcPct val="150000"/>
              </a:lnSpc>
            </a:pPr>
            <a:r>
              <a:rPr lang="en-IN" dirty="0">
                <a:solidFill>
                  <a:srgbClr val="CC3300"/>
                </a:solidFill>
                <a:latin typeface="Berlin Sans FB Demi" pitchFamily="34" charset="0"/>
              </a:rPr>
              <a:t>"Hadn't you heard?" said my friend. "He's ruined--absolutely cleaned out--not a cent left."</a:t>
            </a:r>
          </a:p>
          <a:p>
            <a:pPr algn="just" fontAlgn="base">
              <a:lnSpc>
                <a:spcPct val="150000"/>
              </a:lnSpc>
            </a:pPr>
            <a:r>
              <a:rPr lang="en-IN" dirty="0">
                <a:solidFill>
                  <a:srgbClr val="CC3300"/>
                </a:solidFill>
                <a:latin typeface="Berlin Sans FB Demi" pitchFamily="34" charset="0"/>
              </a:rPr>
              <a:t>"Dear me!" I said. "That's awfully hard. I suppose he'll have to sell that beautiful motor?"</a:t>
            </a:r>
          </a:p>
          <a:p>
            <a:pPr algn="just" fontAlgn="base">
              <a:lnSpc>
                <a:spcPct val="150000"/>
              </a:lnSpc>
            </a:pPr>
            <a:r>
              <a:rPr lang="en-IN" dirty="0">
                <a:solidFill>
                  <a:srgbClr val="CC3300"/>
                </a:solidFill>
                <a:latin typeface="Berlin Sans FB Demi" pitchFamily="34" charset="0"/>
              </a:rPr>
              <a:t>My friend shook his head. "Oh, no," he said. "He'll hardly do that. I don't think his wife would care to sell that."</a:t>
            </a:r>
          </a:p>
          <a:p>
            <a:pPr algn="just" fontAlgn="base">
              <a:lnSpc>
                <a:spcPct val="150000"/>
              </a:lnSpc>
            </a:pPr>
            <a:r>
              <a:rPr lang="en-IN" dirty="0">
                <a:solidFill>
                  <a:srgbClr val="CC3300"/>
                </a:solidFill>
                <a:latin typeface="Berlin Sans FB Demi" pitchFamily="34" charset="0"/>
              </a:rPr>
              <a:t>My friend was right. The </a:t>
            </a:r>
            <a:r>
              <a:rPr lang="en-IN" dirty="0" err="1">
                <a:solidFill>
                  <a:srgbClr val="CC3300"/>
                </a:solidFill>
                <a:latin typeface="Berlin Sans FB Demi" pitchFamily="34" charset="0"/>
              </a:rPr>
              <a:t>Overjoys</a:t>
            </a:r>
            <a:r>
              <a:rPr lang="en-IN" dirty="0">
                <a:solidFill>
                  <a:srgbClr val="CC3300"/>
                </a:solidFill>
                <a:latin typeface="Berlin Sans FB Demi" pitchFamily="34" charset="0"/>
              </a:rPr>
              <a:t> have not sold their motor. Neither have they sold their magnificent sandstone residence. They are too much attached to it, I believe, to sell it. Some people thought they would have given up their box at the opera. But it appears not. They are too musical to care to do that. Meantime it is a matter of general notoriety that the </a:t>
            </a:r>
            <a:r>
              <a:rPr lang="en-IN" dirty="0" err="1">
                <a:solidFill>
                  <a:srgbClr val="CC3300"/>
                </a:solidFill>
                <a:latin typeface="Berlin Sans FB Demi" pitchFamily="34" charset="0"/>
              </a:rPr>
              <a:t>Overjoys</a:t>
            </a:r>
            <a:r>
              <a:rPr lang="en-IN" dirty="0">
                <a:solidFill>
                  <a:srgbClr val="CC3300"/>
                </a:solidFill>
                <a:latin typeface="Berlin Sans FB Demi" pitchFamily="34" charset="0"/>
              </a:rPr>
              <a:t> are absolutely ruined; in fact, they haven't a single cent. You could buy </a:t>
            </a:r>
            <a:r>
              <a:rPr lang="en-IN" dirty="0" err="1">
                <a:solidFill>
                  <a:srgbClr val="CC3300"/>
                </a:solidFill>
                <a:latin typeface="Berlin Sans FB Demi" pitchFamily="34" charset="0"/>
              </a:rPr>
              <a:t>Overjoy</a:t>
            </a:r>
            <a:r>
              <a:rPr lang="en-IN" dirty="0">
                <a:solidFill>
                  <a:srgbClr val="CC3300"/>
                </a:solidFill>
                <a:latin typeface="Berlin Sans FB Demi" pitchFamily="34" charset="0"/>
              </a:rPr>
              <a:t>--so I am informed--for ten dollars.</a:t>
            </a:r>
          </a:p>
          <a:p>
            <a:pPr algn="just" fontAlgn="base">
              <a:lnSpc>
                <a:spcPct val="150000"/>
              </a:lnSpc>
            </a:pPr>
            <a:r>
              <a:rPr lang="en-IN" dirty="0">
                <a:solidFill>
                  <a:srgbClr val="CC3300"/>
                </a:solidFill>
                <a:latin typeface="Berlin Sans FB Demi" pitchFamily="34" charset="0"/>
              </a:rPr>
              <a:t>But I observe that he still wears a seal-lined coat worth at least five hundred.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785794"/>
            <a:ext cx="7286676" cy="5775187"/>
          </a:xfrm>
          <a:prstGeom prst="rect">
            <a:avLst/>
          </a:prstGeom>
        </p:spPr>
        <p:txBody>
          <a:bodyPr wrap="square">
            <a:spAutoFit/>
          </a:bodyPr>
          <a:lstStyle/>
          <a:p>
            <a:pPr algn="just" fontAlgn="base">
              <a:lnSpc>
                <a:spcPct val="150000"/>
              </a:lnSpc>
            </a:pPr>
            <a:r>
              <a:rPr lang="en-IN" sz="2000" b="1" dirty="0" smtClean="0">
                <a:solidFill>
                  <a:srgbClr val="008000"/>
                </a:solidFill>
                <a:latin typeface="Berlin Sans FB Demi" pitchFamily="34" charset="0"/>
              </a:rPr>
              <a:t>I have observed that this is especially the case among those of the rich who have the good fortune to get ruined, absolutely and completely ruined. They may do this on the Stock Exchange or by banking or in a dozen other ways. The business side of getting ruined is not difficult. Once the rich are ruined, they are--as far as my observation goes--all right. They can then have anything they want.</a:t>
            </a:r>
            <a:r>
              <a:rPr lang="en-IN" sz="2000" b="1" dirty="0">
                <a:solidFill>
                  <a:srgbClr val="008000"/>
                </a:solidFill>
              </a:rPr>
              <a:t> I saw this point illustrated again just recently. I was walking with a friend of mine and a motor passed bearing a neatly dressed young man, chatting gaily with a pretty woman. My friend raised his hat and gave it a jaunty and cheery swing in the air as if to wave goodwill and happiness</a:t>
            </a:r>
            <a:r>
              <a:rPr lang="en-IN" sz="2000" b="1" dirty="0">
                <a:solidFill>
                  <a:srgbClr val="CC3300"/>
                </a:solidFill>
              </a:rPr>
              <a:t>.</a:t>
            </a:r>
            <a:endParaRPr lang="en-IN" sz="2000" b="1" dirty="0">
              <a:solidFill>
                <a:srgbClr val="CC3300"/>
              </a:solidFill>
              <a:latin typeface="Berlin Sans FB Dem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214290"/>
            <a:ext cx="7786742" cy="6324808"/>
          </a:xfrm>
          <a:prstGeom prst="rect">
            <a:avLst/>
          </a:prstGeom>
        </p:spPr>
        <p:txBody>
          <a:bodyPr wrap="square">
            <a:spAutoFit/>
          </a:bodyPr>
          <a:lstStyle/>
          <a:p>
            <a:pPr algn="just" fontAlgn="base">
              <a:lnSpc>
                <a:spcPct val="150000"/>
              </a:lnSpc>
            </a:pPr>
            <a:r>
              <a:rPr lang="en-IN" dirty="0">
                <a:solidFill>
                  <a:schemeClr val="accent3"/>
                </a:solidFill>
                <a:latin typeface="Berlin Sans FB Demi" pitchFamily="34" charset="0"/>
              </a:rPr>
              <a:t>Let me admit at the outset that I write this essay without adequate material. I have never known, I have never seen, any rich people. Very often I have thought that I had found them. But it turned out that it was not so. They were not rich at all. They were quite poor.</a:t>
            </a:r>
          </a:p>
          <a:p>
            <a:pPr algn="just" fontAlgn="base">
              <a:lnSpc>
                <a:spcPct val="150000"/>
              </a:lnSpc>
            </a:pPr>
            <a:r>
              <a:rPr lang="en-IN" dirty="0">
                <a:solidFill>
                  <a:schemeClr val="accent3"/>
                </a:solidFill>
                <a:latin typeface="Berlin Sans FB Demi" pitchFamily="34" charset="0"/>
              </a:rPr>
              <a:t>They were hard up. They were pushed for money. They didn't know where to turn for ten thousand dollars.</a:t>
            </a:r>
          </a:p>
          <a:p>
            <a:pPr algn="just" fontAlgn="base">
              <a:lnSpc>
                <a:spcPct val="150000"/>
              </a:lnSpc>
            </a:pPr>
            <a:r>
              <a:rPr lang="en-IN" dirty="0">
                <a:solidFill>
                  <a:schemeClr val="accent3"/>
                </a:solidFill>
                <a:latin typeface="Berlin Sans FB Demi" pitchFamily="34" charset="0"/>
              </a:rPr>
              <a:t>In all the cases that I have examined this same error has crept in. I had often imagined, from the fact of people keeping fifteen servants, that they were rich. I had supposed that because a woman rode down town in a </a:t>
            </a:r>
            <a:r>
              <a:rPr lang="en-IN" dirty="0" smtClean="0">
                <a:solidFill>
                  <a:schemeClr val="accent3"/>
                </a:solidFill>
                <a:latin typeface="Berlin Sans FB Demi" pitchFamily="34" charset="0"/>
              </a:rPr>
              <a:t>limousine(vehicle) </a:t>
            </a:r>
            <a:r>
              <a:rPr lang="en-IN" dirty="0">
                <a:solidFill>
                  <a:schemeClr val="accent3"/>
                </a:solidFill>
                <a:latin typeface="Berlin Sans FB Demi" pitchFamily="34" charset="0"/>
              </a:rPr>
              <a:t>to buy a fifty-dollar hat, she must be well-to-do. Not at all. All these people turn out on examination to be not rich. They are </a:t>
            </a:r>
            <a:r>
              <a:rPr lang="en-IN" dirty="0" smtClean="0">
                <a:solidFill>
                  <a:schemeClr val="accent3"/>
                </a:solidFill>
                <a:latin typeface="Berlin Sans FB Demi" pitchFamily="34" charset="0"/>
              </a:rPr>
              <a:t>cramped(packed). </a:t>
            </a:r>
            <a:r>
              <a:rPr lang="en-IN" dirty="0">
                <a:solidFill>
                  <a:schemeClr val="accent3"/>
                </a:solidFill>
                <a:latin typeface="Berlin Sans FB Demi" pitchFamily="34" charset="0"/>
              </a:rPr>
              <a:t>They say it themselves. Pinched, I think is the word they use. When I see a glittering group of eight people in a stage box at the opera, I know that they are all pinched. The fact that they ride home in a limousine has nothing to do with 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4"/>
            <a:ext cx="7429552" cy="6093976"/>
          </a:xfrm>
          <a:prstGeom prst="rect">
            <a:avLst/>
          </a:prstGeom>
        </p:spPr>
        <p:txBody>
          <a:bodyPr wrap="square">
            <a:spAutoFit/>
          </a:bodyPr>
          <a:lstStyle/>
          <a:p>
            <a:pPr algn="just" fontAlgn="base">
              <a:lnSpc>
                <a:spcPct val="150000"/>
              </a:lnSpc>
            </a:pPr>
            <a:r>
              <a:rPr lang="en-IN" sz="2000" dirty="0">
                <a:solidFill>
                  <a:srgbClr val="7030A0"/>
                </a:solidFill>
                <a:latin typeface="Berlin Sans FB Demi" pitchFamily="34" charset="0"/>
              </a:rPr>
              <a:t>A friend of mine who has ten thousand dollars a year told me the other day with a sigh that he found it quite impossible to keep up with the rich. On his income he couldn't do it. A family that I know who have twenty thousand a year have told me the same thing. They can't keep up with the rich. There is no use in trying.</a:t>
            </a:r>
          </a:p>
          <a:p>
            <a:pPr algn="just" fontAlgn="base">
              <a:lnSpc>
                <a:spcPct val="150000"/>
              </a:lnSpc>
            </a:pPr>
            <a:r>
              <a:rPr lang="en-IN" sz="2000" dirty="0">
                <a:solidFill>
                  <a:srgbClr val="7030A0"/>
                </a:solidFill>
                <a:latin typeface="Berlin Sans FB Demi" pitchFamily="34" charset="0"/>
              </a:rPr>
              <a:t>A man that I respect very much who has an income of fifty thousand dollars a year from his law practice has told me with the greatest frankness that he finds it absolutely impossible to keep up with the rich. He says it is better to face the brutal fact of being poor. He says he can only give me a plain meal, what he calls a home dinner--it takes three men and two women to serve it--and he begs me to put up with 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42853"/>
            <a:ext cx="8358246" cy="6929350"/>
          </a:xfrm>
          <a:prstGeom prst="rect">
            <a:avLst/>
          </a:prstGeom>
        </p:spPr>
        <p:txBody>
          <a:bodyPr wrap="square">
            <a:spAutoFit/>
          </a:bodyPr>
          <a:lstStyle/>
          <a:p>
            <a:pPr fontAlgn="base">
              <a:lnSpc>
                <a:spcPct val="150000"/>
              </a:lnSpc>
            </a:pPr>
            <a:r>
              <a:rPr lang="en-IN" dirty="0">
                <a:solidFill>
                  <a:srgbClr val="00B050"/>
                </a:solidFill>
                <a:latin typeface="Berlin Sans FB Demi" pitchFamily="34" charset="0"/>
              </a:rPr>
              <a:t>As far as I remember, I have never met Mr. Carnegie. But I know that if I did he would tell me that he found it quite impossible to keep up with Mr. Rockefeller. No doubt Mr. Rockefeller has the same feeling. On the other hand there are, and there must be, rich people somewhere. I run across traces of them all the time. The </a:t>
            </a:r>
            <a:r>
              <a:rPr lang="en-IN" dirty="0" smtClean="0">
                <a:solidFill>
                  <a:srgbClr val="00B050"/>
                </a:solidFill>
                <a:latin typeface="Berlin Sans FB Demi" pitchFamily="34" charset="0"/>
              </a:rPr>
              <a:t>janitor(care taker) </a:t>
            </a:r>
            <a:r>
              <a:rPr lang="en-IN" dirty="0">
                <a:solidFill>
                  <a:srgbClr val="00B050"/>
                </a:solidFill>
                <a:latin typeface="Berlin Sans FB Demi" pitchFamily="34" charset="0"/>
              </a:rPr>
              <a:t>in the building where I work has told me that he has a rich cousin in England who is in the South Western Railway and gets ten pounds a week. He says the railway wouldn't know what to do without him. In the same way the lady who washes at my house has a rich uncle. He lives in Winnipeg and owns his own house, clear, and has two girls at the high school.</a:t>
            </a:r>
          </a:p>
          <a:p>
            <a:pPr fontAlgn="base">
              <a:lnSpc>
                <a:spcPct val="150000"/>
              </a:lnSpc>
            </a:pPr>
            <a:r>
              <a:rPr lang="en-IN" dirty="0">
                <a:solidFill>
                  <a:srgbClr val="00B050"/>
                </a:solidFill>
                <a:latin typeface="Berlin Sans FB Demi" pitchFamily="34" charset="0"/>
              </a:rPr>
              <a:t>But these are only reported cases of richness. I cannot </a:t>
            </a:r>
            <a:r>
              <a:rPr lang="en-IN" dirty="0" smtClean="0">
                <a:solidFill>
                  <a:srgbClr val="00B050"/>
                </a:solidFill>
                <a:latin typeface="Berlin Sans FB Demi" pitchFamily="34" charset="0"/>
              </a:rPr>
              <a:t>vouch(assure) </a:t>
            </a:r>
            <a:r>
              <a:rPr lang="en-IN" dirty="0">
                <a:solidFill>
                  <a:srgbClr val="00B050"/>
                </a:solidFill>
                <a:latin typeface="Berlin Sans FB Demi" pitchFamily="34" charset="0"/>
              </a:rPr>
              <a:t>for them myself.</a:t>
            </a:r>
          </a:p>
          <a:p>
            <a:pPr fontAlgn="base">
              <a:lnSpc>
                <a:spcPct val="150000"/>
              </a:lnSpc>
            </a:pPr>
            <a:r>
              <a:rPr lang="en-IN" dirty="0">
                <a:solidFill>
                  <a:srgbClr val="00B050"/>
                </a:solidFill>
                <a:latin typeface="Berlin Sans FB Demi" pitchFamily="34" charset="0"/>
              </a:rPr>
              <a:t>When I speak therefore of rich people and discuss whether they are happy, it is understood that I am merely drawing my conclusions from the people that I see and know.</a:t>
            </a:r>
          </a:p>
          <a:p>
            <a:pPr fontAlgn="base">
              <a:lnSpc>
                <a:spcPct val="150000"/>
              </a:lnSpc>
            </a:pPr>
            <a:r>
              <a:rPr lang="en-IN" dirty="0">
                <a:solidFill>
                  <a:srgbClr val="00B050"/>
                </a:solidFill>
                <a:latin typeface="Berlin Sans FB Demi" pitchFamily="34" charset="0"/>
              </a:rPr>
              <a:t>My judgment is that the rich undergo cruel trials and bitter tragedies of which the poor know nothing</a:t>
            </a:r>
            <a:r>
              <a:rPr lang="en-IN" sz="2000" dirty="0">
                <a:solidFill>
                  <a:srgbClr val="00B050"/>
                </a:solidFill>
                <a:latin typeface="Berlin Sans FB Demi" pitchFamily="34"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785794"/>
            <a:ext cx="8501122" cy="4893647"/>
          </a:xfrm>
          <a:prstGeom prst="rect">
            <a:avLst/>
          </a:prstGeom>
        </p:spPr>
        <p:txBody>
          <a:bodyPr wrap="square">
            <a:spAutoFit/>
          </a:bodyPr>
          <a:lstStyle/>
          <a:p>
            <a:pPr fontAlgn="base">
              <a:lnSpc>
                <a:spcPct val="150000"/>
              </a:lnSpc>
            </a:pPr>
            <a:r>
              <a:rPr lang="en-IN" sz="1600" b="1" dirty="0">
                <a:solidFill>
                  <a:srgbClr val="0070C0"/>
                </a:solidFill>
              </a:rPr>
              <a:t>In the first place I find that the rich suffer </a:t>
            </a:r>
            <a:r>
              <a:rPr lang="en-IN" sz="1600" b="1" dirty="0" smtClean="0">
                <a:solidFill>
                  <a:srgbClr val="0070C0"/>
                </a:solidFill>
              </a:rPr>
              <a:t>perpetually(always) </a:t>
            </a:r>
            <a:r>
              <a:rPr lang="en-IN" sz="1600" b="1" dirty="0">
                <a:solidFill>
                  <a:srgbClr val="0070C0"/>
                </a:solidFill>
              </a:rPr>
              <a:t>from money troubles. The poor sit </a:t>
            </a:r>
            <a:r>
              <a:rPr lang="en-IN" sz="1600" b="1" dirty="0" smtClean="0">
                <a:solidFill>
                  <a:srgbClr val="0070C0"/>
                </a:solidFill>
              </a:rPr>
              <a:t>snugly(easily) </a:t>
            </a:r>
            <a:r>
              <a:rPr lang="en-IN" sz="1600" b="1" dirty="0">
                <a:solidFill>
                  <a:srgbClr val="0070C0"/>
                </a:solidFill>
              </a:rPr>
              <a:t>at home while sterling exchange falls ten points in a day. Do they care? Not a bit. An adverse balance of trade washes over the nation like a flood. Who have to </a:t>
            </a:r>
            <a:r>
              <a:rPr lang="en-IN" sz="1600" b="1" dirty="0" smtClean="0">
                <a:solidFill>
                  <a:srgbClr val="0070C0"/>
                </a:solidFill>
              </a:rPr>
              <a:t>mop(sweep) </a:t>
            </a:r>
            <a:r>
              <a:rPr lang="en-IN" sz="1600" b="1" dirty="0">
                <a:solidFill>
                  <a:srgbClr val="0070C0"/>
                </a:solidFill>
              </a:rPr>
              <a:t>it up? The rich. Call money rushes up to a hundred per cent, and the poor can still sit and laugh at a ten cent moving picture show and forget it.</a:t>
            </a:r>
          </a:p>
          <a:p>
            <a:pPr fontAlgn="base">
              <a:lnSpc>
                <a:spcPct val="150000"/>
              </a:lnSpc>
            </a:pPr>
            <a:r>
              <a:rPr lang="en-IN" sz="1600" b="1" dirty="0">
                <a:solidFill>
                  <a:srgbClr val="0070C0"/>
                </a:solidFill>
              </a:rPr>
              <a:t>But the rich are troubled by money all the time.</a:t>
            </a:r>
          </a:p>
          <a:p>
            <a:pPr fontAlgn="base">
              <a:lnSpc>
                <a:spcPct val="150000"/>
              </a:lnSpc>
            </a:pPr>
            <a:r>
              <a:rPr lang="en-IN" sz="1600" b="1" dirty="0">
                <a:solidFill>
                  <a:srgbClr val="0070C0"/>
                </a:solidFill>
              </a:rPr>
              <a:t>I know a man, for example--his name is </a:t>
            </a:r>
            <a:r>
              <a:rPr lang="en-IN" sz="1600" b="1" dirty="0" err="1">
                <a:solidFill>
                  <a:srgbClr val="0070C0"/>
                </a:solidFill>
              </a:rPr>
              <a:t>Spugg</a:t>
            </a:r>
            <a:r>
              <a:rPr lang="en-IN" sz="1600" b="1" dirty="0">
                <a:solidFill>
                  <a:srgbClr val="0070C0"/>
                </a:solidFill>
              </a:rPr>
              <a:t>--whose private bank account was overdrawn last month twenty thousand dollars. He told me so at dinner at his club, with apologies for feeling out of sorts. He said it was bothering him. He said he thought it rather unfair of his bank to have called his attention to it. I could sympathise, in a sort of way, with his feelings. My own account was overdrawn twenty cents at the time.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857231"/>
            <a:ext cx="7786742" cy="5024902"/>
          </a:xfrm>
          <a:prstGeom prst="rect">
            <a:avLst/>
          </a:prstGeom>
        </p:spPr>
        <p:txBody>
          <a:bodyPr wrap="square">
            <a:spAutoFit/>
          </a:bodyPr>
          <a:lstStyle/>
          <a:p>
            <a:pPr algn="just">
              <a:lnSpc>
                <a:spcPct val="150000"/>
              </a:lnSpc>
            </a:pPr>
            <a:r>
              <a:rPr lang="en-IN" b="1" dirty="0" smtClean="0">
                <a:solidFill>
                  <a:srgbClr val="FF00FF"/>
                </a:solidFill>
              </a:rPr>
              <a:t>I knew that if the bank began calling in overdrafts it might be my turn next. </a:t>
            </a:r>
            <a:r>
              <a:rPr lang="en-IN" b="1" dirty="0" err="1" smtClean="0">
                <a:solidFill>
                  <a:srgbClr val="FF00FF"/>
                </a:solidFill>
              </a:rPr>
              <a:t>Spugg</a:t>
            </a:r>
            <a:r>
              <a:rPr lang="en-IN" b="1" dirty="0" smtClean="0">
                <a:solidFill>
                  <a:srgbClr val="FF00FF"/>
                </a:solidFill>
              </a:rPr>
              <a:t> said he supposed he'd have to telephone his secretary in the morning to sell some bonds and cover it. It seemed an awful thing to have to do. Poor people are never driven to this sort of thing. I have known cases of their having to sell a little furniture, perhaps, but imagine having to sell the very bonds out of one's desk. There's a bitterness about it that the poor can never know.</a:t>
            </a:r>
            <a:r>
              <a:rPr lang="en-IN" b="1" dirty="0">
                <a:solidFill>
                  <a:srgbClr val="FF00FF"/>
                </a:solidFill>
              </a:rPr>
              <a:t> With this same man, Mr. </a:t>
            </a:r>
            <a:r>
              <a:rPr lang="en-IN" b="1" dirty="0" err="1">
                <a:solidFill>
                  <a:srgbClr val="FF00FF"/>
                </a:solidFill>
              </a:rPr>
              <a:t>Spugg</a:t>
            </a:r>
            <a:r>
              <a:rPr lang="en-IN" b="1" dirty="0">
                <a:solidFill>
                  <a:srgbClr val="FF00FF"/>
                </a:solidFill>
              </a:rPr>
              <a:t>, I have often talked of the problem of wealth. He is a self-made man and he has told me again and again that the wealth he has accumulated is a mere burden to him. He says that he was much happier when he had only the plain, simple things of </a:t>
            </a:r>
            <a:r>
              <a:rPr lang="en-IN" b="1" dirty="0" smtClean="0">
                <a:solidFill>
                  <a:srgbClr val="FF00FF"/>
                </a:solidFill>
              </a:rPr>
              <a:t>life</a:t>
            </a:r>
            <a:endParaRPr lang="en-IN" b="1" dirty="0">
              <a:solidFill>
                <a:srgbClr val="FF00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142984"/>
            <a:ext cx="7643866" cy="5078313"/>
          </a:xfrm>
          <a:prstGeom prst="rect">
            <a:avLst/>
          </a:prstGeom>
        </p:spPr>
        <p:txBody>
          <a:bodyPr wrap="square">
            <a:spAutoFit/>
          </a:bodyPr>
          <a:lstStyle/>
          <a:p>
            <a:pPr algn="just">
              <a:lnSpc>
                <a:spcPct val="150000"/>
              </a:lnSpc>
            </a:pPr>
            <a:r>
              <a:rPr lang="en-IN" dirty="0" smtClean="0"/>
              <a:t>. </a:t>
            </a:r>
            <a:r>
              <a:rPr lang="en-IN" dirty="0" smtClean="0">
                <a:solidFill>
                  <a:srgbClr val="CC3300"/>
                </a:solidFill>
              </a:rPr>
              <a:t>Often as I sit at dinner with him over a meal of nine courses, he tells me how much he would prefer a plain bit of boiled pork, with a little smashed turnip. He says that if he had his way he would make his dinner out of a couple of sausages, fried with a bit of bread. I forget what it is that stands in his way. I have seen </a:t>
            </a:r>
            <a:r>
              <a:rPr lang="en-IN" dirty="0" err="1" smtClean="0">
                <a:solidFill>
                  <a:srgbClr val="CC3300"/>
                </a:solidFill>
              </a:rPr>
              <a:t>Spugg</a:t>
            </a:r>
            <a:r>
              <a:rPr lang="en-IN" dirty="0" smtClean="0">
                <a:solidFill>
                  <a:srgbClr val="CC3300"/>
                </a:solidFill>
              </a:rPr>
              <a:t> put aside his glass of champagne--or his glass after he had drunk his champagne-- with an expression of something like contempt. He says that he remembers a running creek at the back of his father's farm where he used to lie at full length upon the grass and drink his fill. Champagne, he says, never tasted like that. I have suggested that he should lie on his stomach on the floor of the club and drink a </a:t>
            </a:r>
            <a:r>
              <a:rPr lang="en-IN" dirty="0" err="1" smtClean="0">
                <a:solidFill>
                  <a:srgbClr val="CC3300"/>
                </a:solidFill>
              </a:rPr>
              <a:t>saucerful</a:t>
            </a:r>
            <a:r>
              <a:rPr lang="en-IN" dirty="0" smtClean="0">
                <a:solidFill>
                  <a:srgbClr val="CC3300"/>
                </a:solidFill>
              </a:rPr>
              <a:t> of soda water. But he won't.</a:t>
            </a:r>
            <a:endParaRPr lang="en-IN" dirty="0">
              <a:solidFill>
                <a:srgbClr val="CC33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74345"/>
            <a:ext cx="7643866" cy="5855898"/>
          </a:xfrm>
          <a:prstGeom prst="rect">
            <a:avLst/>
          </a:prstGeom>
        </p:spPr>
        <p:txBody>
          <a:bodyPr wrap="square">
            <a:spAutoFit/>
          </a:bodyPr>
          <a:lstStyle/>
          <a:p>
            <a:pPr algn="just" fontAlgn="base">
              <a:lnSpc>
                <a:spcPct val="150000"/>
              </a:lnSpc>
            </a:pPr>
            <a:r>
              <a:rPr lang="en-IN" b="1" dirty="0">
                <a:solidFill>
                  <a:srgbClr val="00B050"/>
                </a:solidFill>
              </a:rPr>
              <a:t>I know well that my friend </a:t>
            </a:r>
            <a:r>
              <a:rPr lang="en-IN" b="1" dirty="0" err="1">
                <a:solidFill>
                  <a:srgbClr val="00B050"/>
                </a:solidFill>
              </a:rPr>
              <a:t>Spugg</a:t>
            </a:r>
            <a:r>
              <a:rPr lang="en-IN" b="1" dirty="0">
                <a:solidFill>
                  <a:srgbClr val="00B050"/>
                </a:solidFill>
              </a:rPr>
              <a:t> would be glad to be rid of his wealth altogether, if such a thing were possible. Till I understood about these things, I always imagined that wealth could be given away. It appears that it can not. It is a burden that one must carry. Wealth, if one has enough of it, becomes a form of social service. One regards it as a means of doing good to the world, of helping to brighten the lives of others, in a word, a solemn trust.</a:t>
            </a:r>
          </a:p>
          <a:p>
            <a:pPr algn="just" fontAlgn="base">
              <a:lnSpc>
                <a:spcPct val="150000"/>
              </a:lnSpc>
            </a:pPr>
            <a:r>
              <a:rPr lang="en-IN" b="1" dirty="0" err="1">
                <a:solidFill>
                  <a:srgbClr val="00B050"/>
                </a:solidFill>
              </a:rPr>
              <a:t>Spugg</a:t>
            </a:r>
            <a:r>
              <a:rPr lang="en-IN" b="1" dirty="0">
                <a:solidFill>
                  <a:srgbClr val="00B050"/>
                </a:solidFill>
              </a:rPr>
              <a:t> has often talked with me so long and so late on this topic--the duty of brightening the lives of others--that the waiter who held blue flames for his cigarettes fell asleep against a door post, and the chauffeur outside froze to the seat of his motor.</a:t>
            </a:r>
          </a:p>
          <a:p>
            <a:pPr algn="just" fontAlgn="base">
              <a:lnSpc>
                <a:spcPct val="150000"/>
              </a:lnSpc>
            </a:pPr>
            <a:r>
              <a:rPr lang="en-IN" b="1" dirty="0" err="1">
                <a:solidFill>
                  <a:srgbClr val="00B050"/>
                </a:solidFill>
              </a:rPr>
              <a:t>Spugg's</a:t>
            </a:r>
            <a:r>
              <a:rPr lang="en-IN" b="1" dirty="0">
                <a:solidFill>
                  <a:srgbClr val="00B050"/>
                </a:solidFill>
              </a:rPr>
              <a:t> wealth, I say, he regards as a solemn trust.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571480"/>
            <a:ext cx="7643866" cy="5493812"/>
          </a:xfrm>
          <a:prstGeom prst="rect">
            <a:avLst/>
          </a:prstGeom>
        </p:spPr>
        <p:txBody>
          <a:bodyPr wrap="square">
            <a:spAutoFit/>
          </a:bodyPr>
          <a:lstStyle/>
          <a:p>
            <a:pPr fontAlgn="base">
              <a:lnSpc>
                <a:spcPct val="150000"/>
              </a:lnSpc>
            </a:pPr>
            <a:r>
              <a:rPr lang="en-IN" dirty="0">
                <a:solidFill>
                  <a:srgbClr val="FF3300"/>
                </a:solidFill>
                <a:latin typeface="Berlin Sans FB Demi" pitchFamily="34" charset="0"/>
              </a:rPr>
              <a:t>I have often asked him why he didn't give it, for example, to a college. But he tells me that unfortunately he is not a college man. I have called his attention to the need of further pensions for college professors; after all that Mr. Carnegie and others have done, there are still thousands and thousands of old professors of thirty-five and even forty, working away day after day and getting nothing but what they earn themselves, and with no provision beyond the age of eighty-five. But Mr. </a:t>
            </a:r>
            <a:r>
              <a:rPr lang="en-IN" dirty="0" err="1">
                <a:solidFill>
                  <a:srgbClr val="FF3300"/>
                </a:solidFill>
                <a:latin typeface="Berlin Sans FB Demi" pitchFamily="34" charset="0"/>
              </a:rPr>
              <a:t>Spugg</a:t>
            </a:r>
            <a:r>
              <a:rPr lang="en-IN" dirty="0">
                <a:solidFill>
                  <a:srgbClr val="FF3300"/>
                </a:solidFill>
                <a:latin typeface="Berlin Sans FB Demi" pitchFamily="34" charset="0"/>
              </a:rPr>
              <a:t> says that these men are the nation's heroes. Their work is its own reward.</a:t>
            </a:r>
          </a:p>
          <a:p>
            <a:pPr fontAlgn="base">
              <a:lnSpc>
                <a:spcPct val="150000"/>
              </a:lnSpc>
            </a:pPr>
            <a:r>
              <a:rPr lang="en-IN" dirty="0">
                <a:solidFill>
                  <a:srgbClr val="FF3300"/>
                </a:solidFill>
                <a:latin typeface="Berlin Sans FB Demi" pitchFamily="34" charset="0"/>
              </a:rPr>
              <a:t>But after all, Mr. </a:t>
            </a:r>
            <a:r>
              <a:rPr lang="en-IN" dirty="0" err="1">
                <a:solidFill>
                  <a:srgbClr val="FF3300"/>
                </a:solidFill>
                <a:latin typeface="Berlin Sans FB Demi" pitchFamily="34" charset="0"/>
              </a:rPr>
              <a:t>Spugg's</a:t>
            </a:r>
            <a:r>
              <a:rPr lang="en-IN" dirty="0">
                <a:solidFill>
                  <a:srgbClr val="FF3300"/>
                </a:solidFill>
                <a:latin typeface="Berlin Sans FB Demi" pitchFamily="34" charset="0"/>
              </a:rPr>
              <a:t> troubles--for he is a single man with no ties--are in a sense selfish. It is perhaps in the homes--or more properly in the residences--of the rich that the great silent tragedies are being enacted every day--tragedies of which the fortunate poor know and can know nothing.</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390</TotalTime>
  <Words>2388</Words>
  <Application>Microsoft Office PowerPoint</Application>
  <PresentationFormat>On-screen Show (4:3)</PresentationFormat>
  <Paragraphs>49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                           BY              STEPHEN LEACOCK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English</dc:creator>
  <cp:lastModifiedBy>English</cp:lastModifiedBy>
  <cp:revision>17</cp:revision>
  <dcterms:created xsi:type="dcterms:W3CDTF">2016-07-25T04:22:14Z</dcterms:created>
  <dcterms:modified xsi:type="dcterms:W3CDTF">2016-11-04T09:45:20Z</dcterms:modified>
</cp:coreProperties>
</file>